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413" r:id="rId2"/>
    <p:sldId id="444" r:id="rId3"/>
    <p:sldId id="445" r:id="rId4"/>
    <p:sldId id="446" r:id="rId5"/>
    <p:sldId id="447" r:id="rId6"/>
    <p:sldId id="424" r:id="rId7"/>
    <p:sldId id="448" r:id="rId8"/>
    <p:sldId id="449" r:id="rId9"/>
    <p:sldId id="425" r:id="rId10"/>
    <p:sldId id="422" r:id="rId11"/>
    <p:sldId id="423" r:id="rId12"/>
    <p:sldId id="427" r:id="rId13"/>
    <p:sldId id="429" r:id="rId14"/>
    <p:sldId id="428" r:id="rId15"/>
    <p:sldId id="439" r:id="rId16"/>
    <p:sldId id="440" r:id="rId17"/>
    <p:sldId id="438" r:id="rId18"/>
    <p:sldId id="442" r:id="rId19"/>
    <p:sldId id="443" r:id="rId20"/>
    <p:sldId id="437" r:id="rId21"/>
    <p:sldId id="45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9DC3E4"/>
    <a:srgbClr val="A8D08D"/>
    <a:srgbClr val="BDEFC1"/>
    <a:srgbClr val="00B542"/>
    <a:srgbClr val="EFB0B8"/>
    <a:srgbClr val="EB8C93"/>
    <a:srgbClr val="FF0500"/>
    <a:srgbClr val="FFBF00"/>
    <a:srgbClr val="B8E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7"/>
    <p:restoredTop sz="95325"/>
  </p:normalViewPr>
  <p:slideViewPr>
    <p:cSldViewPr snapToGrid="0" snapToObjects="1">
      <p:cViewPr>
        <p:scale>
          <a:sx n="134" d="100"/>
          <a:sy n="134" d="100"/>
        </p:scale>
        <p:origin x="1976" y="5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3864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650A0-16DE-8C4C-BB6E-43BADECC8720}" type="datetimeFigureOut">
              <a:rPr kumimoji="1" lang="zh-CN" altLang="en-US" smtClean="0"/>
              <a:t>2022/7/22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67D53-2543-E847-9D7A-2713224CD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957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67D53-2543-E847-9D7A-2713224CDE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99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D8466-E889-474D-B6C5-F60E30949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ADA269-6EB6-3946-BD59-7A5CDA2F6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947BC-0661-CD48-881C-D2246720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‹#›</a:t>
            </a:fld>
            <a:r>
              <a:rPr kumimoji="1" lang="en-US" altLang="zh-CN" dirty="0"/>
              <a:t>/21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F2C575E-948B-1D4D-8B0C-0C4B478F1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4837" y="548639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2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D4D75-0888-AB48-A5A0-83AC0BF4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93A88-F781-FA4C-9E7C-838F2F5D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7E564D-91AA-2C43-88DA-2FA6D0D7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‹#›</a:t>
            </a:fld>
            <a:r>
              <a:rPr kumimoji="1" lang="en-US" altLang="zh-CN" dirty="0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ACF37B-CCCB-694B-8A6D-11C9D083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31" y="1952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02CF01-58FD-EF4F-BF9A-8A3B50B3A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531" y="15208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</a:t>
            </a:r>
            <a:endParaRPr kumimoji="1"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18673B-35CF-354B-9C43-37EB694E1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8531" y="62705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2F39F3F-B334-F74D-B07B-F117AC7D5759}" type="slidenum">
              <a:rPr kumimoji="1" lang="zh-CN" altLang="en-US" smtClean="0"/>
              <a:pPr/>
              <a:t>‹#›</a:t>
            </a:fld>
            <a:r>
              <a:rPr kumimoji="1" lang="en-US" altLang="zh-CN" dirty="0"/>
              <a:t>/21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94E3D2-86B4-D84B-BD41-4A7B8C225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24837" y="5486398"/>
            <a:ext cx="1260000" cy="1260000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AD36428-B6E3-6846-8B6D-183A7F8CCFC0}"/>
              </a:ext>
            </a:extLst>
          </p:cNvPr>
          <p:cNvCxnSpPr>
            <a:cxnSpLocks/>
          </p:cNvCxnSpPr>
          <p:nvPr userDrawn="1"/>
        </p:nvCxnSpPr>
        <p:spPr>
          <a:xfrm>
            <a:off x="861237" y="1254642"/>
            <a:ext cx="10422894" cy="0"/>
          </a:xfrm>
          <a:prstGeom prst="line">
            <a:avLst/>
          </a:prstGeom>
          <a:ln w="38100" cmpd="sng">
            <a:solidFill>
              <a:srgbClr val="005CAA"/>
            </a:solidFill>
          </a:ln>
          <a:effectLst>
            <a:outerShdw blurRad="101600" dist="50800" dir="2640000" algn="ctr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70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70E9F-D6C0-5644-A583-383019522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52" y="1041400"/>
            <a:ext cx="11814495" cy="23876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Conditional GAN for diverse image generation</a:t>
            </a:r>
            <a:br>
              <a:rPr kumimoji="1" lang="en-US" altLang="zh-CN" sz="4000" dirty="0"/>
            </a:br>
            <a:r>
              <a:rPr kumimoji="1" lang="en-US" altLang="zh-CN" sz="4000" dirty="0"/>
              <a:t>(Image2image translation)</a:t>
            </a:r>
            <a:endParaRPr kumimoji="1"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B00D3D-A0A7-5D4E-BCAF-75AC145D01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Zhuowei</a:t>
            </a:r>
            <a:r>
              <a:rPr kumimoji="1" lang="zh-CN" altLang="en-US" dirty="0"/>
              <a:t>  </a:t>
            </a:r>
            <a:r>
              <a:rPr kumimoji="1" lang="en-US" altLang="zh-CN" dirty="0"/>
              <a:t>07.22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8F74B2-9DA4-5341-98F4-2B7B333E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93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C788D-8A53-4A4A-AE34-FF4870C7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idea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BEEED-2135-A844-AEA4-6B6E0864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150" y="3072789"/>
            <a:ext cx="9734485" cy="144048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kumimoji="1" lang="en-US" altLang="zh-CN" dirty="0"/>
              <a:t>Make 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 noise important 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sz="4000" dirty="0">
                <a:solidFill>
                  <a:srgbClr val="FF0000"/>
                </a:solidFill>
              </a:rPr>
              <a:t>在损失函数中加入对输入</a:t>
            </a:r>
            <a:r>
              <a:rPr kumimoji="1" lang="en-US" altLang="zh-CN" sz="4000" dirty="0">
                <a:solidFill>
                  <a:srgbClr val="FF0000"/>
                </a:solidFill>
              </a:rPr>
              <a:t>random noise</a:t>
            </a:r>
            <a:r>
              <a:rPr kumimoji="1" lang="zh-CN" altLang="en-US" sz="4000" dirty="0">
                <a:solidFill>
                  <a:srgbClr val="FF0000"/>
                </a:solidFill>
              </a:rPr>
              <a:t>的约束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F98BA-7D71-0549-B431-98F9CFC3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10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08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0706DC-E7BA-EC4E-B298-DC793B81411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 err="1"/>
                  <a:t>BicycleGAN</a:t>
                </a:r>
                <a:r>
                  <a:rPr kumimoji="1" lang="en-US" altLang="zh-CN" dirty="0"/>
                  <a:t>: </a:t>
                </a:r>
                <a:r>
                  <a:rPr kumimoji="1" lang="en-US" altLang="zh-CN" dirty="0" err="1"/>
                  <a:t>cLR</a:t>
                </a:r>
                <a:r>
                  <a:rPr kumimoji="1" lang="en-US" altLang="zh-CN" dirty="0"/>
                  <a:t>-GAN (z 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kumimoji="1" lang="en-US" altLang="zh-CN" dirty="0"/>
                  <a:t> 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00706DC-E7BA-EC4E-B298-DC793B8141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C6CC31C-A99B-D449-8FC2-1FB1DFF0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47" y="2346359"/>
            <a:ext cx="3864448" cy="22809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E386A4-2AB6-E544-8651-A108AE81E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97" t="5900" r="21997" b="72177"/>
          <a:stretch/>
        </p:blipFill>
        <p:spPr>
          <a:xfrm>
            <a:off x="2557714" y="5020793"/>
            <a:ext cx="6072554" cy="4616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A11DFF-1F01-9444-9BEA-C782F050921A}"/>
              </a:ext>
            </a:extLst>
          </p:cNvPr>
          <p:cNvSpPr txBox="1"/>
          <p:nvPr/>
        </p:nvSpPr>
        <p:spPr>
          <a:xfrm>
            <a:off x="967506" y="1451116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</a:rPr>
              <a:t>Latent Regression </a:t>
            </a:r>
            <a:r>
              <a:rPr kumimoji="1" lang="zh-CN" altLang="en-US" sz="2400" dirty="0">
                <a:solidFill>
                  <a:srgbClr val="FF0000"/>
                </a:solidFill>
              </a:rPr>
              <a:t>重构</a:t>
            </a:r>
            <a:r>
              <a:rPr kumimoji="1" lang="en-US" altLang="zh-CN" sz="2400" dirty="0">
                <a:solidFill>
                  <a:srgbClr val="FF0000"/>
                </a:solidFill>
              </a:rPr>
              <a:t>z: random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noise</a:t>
            </a:r>
            <a:r>
              <a:rPr kumimoji="1" lang="zh-CN" altLang="en-US" sz="2400" dirty="0">
                <a:solidFill>
                  <a:srgbClr val="FF0000"/>
                </a:solidFill>
              </a:rPr>
              <a:t>不起作用的话就不能被重构出来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256212-084B-6946-9715-C81A0BBF2EEA}"/>
              </a:ext>
            </a:extLst>
          </p:cNvPr>
          <p:cNvSpPr txBox="1"/>
          <p:nvPr/>
        </p:nvSpPr>
        <p:spPr>
          <a:xfrm>
            <a:off x="5813571" y="6448286"/>
            <a:ext cx="6535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Jun-Yan Zhu, et al. Toward Multimodal Image-to-Image Translation. NIPS 17</a:t>
            </a:r>
            <a:endParaRPr kumimoji="1" lang="zh-CN" altLang="en-US" sz="11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AB9E1E-3C34-0346-BDB8-535BE2A56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39" t="66618" r="20010" b="7125"/>
          <a:stretch/>
        </p:blipFill>
        <p:spPr>
          <a:xfrm>
            <a:off x="2665925" y="5643582"/>
            <a:ext cx="6295292" cy="55290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921493-BDEE-2746-BAC8-C5F8FB5B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11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527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4931E74-109F-0440-90C8-435F25423B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 err="1"/>
                  <a:t>BicycleGAN</a:t>
                </a:r>
                <a:r>
                  <a:rPr kumimoji="1" lang="en-US" altLang="zh-CN" dirty="0"/>
                  <a:t>(NIPS17): </a:t>
                </a:r>
                <a:r>
                  <a:rPr kumimoji="1" lang="en-US" altLang="zh-CN" dirty="0" err="1"/>
                  <a:t>cVAE</a:t>
                </a:r>
                <a:r>
                  <a:rPr kumimoji="1" lang="en-US" altLang="zh-CN" dirty="0"/>
                  <a:t>-GAN(</a:t>
                </a:r>
                <a:r>
                  <a:rPr kumimoji="1" lang="en-US" altLang="zh-CN" i="1" dirty="0"/>
                  <a:t>B</a:t>
                </a:r>
                <a:r>
                  <a:rPr kumimoji="1" lang="en-US" altLang="zh-CN" dirty="0"/>
                  <a:t>→ z 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4931E74-109F-0440-90C8-435F25423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F32384E-3CB9-984E-BEFD-E1F4BC114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62" y="2435918"/>
            <a:ext cx="3520441" cy="20436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F6F173-088B-FA4D-9560-C25DDD160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013" b="85592"/>
          <a:stretch/>
        </p:blipFill>
        <p:spPr>
          <a:xfrm>
            <a:off x="1710551" y="5105572"/>
            <a:ext cx="8300957" cy="4256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9F39A7-F970-B642-8CAE-3C887B323C1B}"/>
              </a:ext>
            </a:extLst>
          </p:cNvPr>
          <p:cNvSpPr txBox="1"/>
          <p:nvPr/>
        </p:nvSpPr>
        <p:spPr>
          <a:xfrm>
            <a:off x="924066" y="1429674"/>
            <a:ext cx="1039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 err="1">
                <a:solidFill>
                  <a:srgbClr val="FF0000"/>
                </a:solidFill>
              </a:rPr>
              <a:t>cVAE</a:t>
            </a:r>
            <a:r>
              <a:rPr kumimoji="1" lang="zh-CN" altLang="en-US" sz="2400" dirty="0">
                <a:solidFill>
                  <a:srgbClr val="FF0000"/>
                </a:solidFill>
              </a:rPr>
              <a:t>重构原图，因为必须依赖</a:t>
            </a:r>
            <a:r>
              <a:rPr kumimoji="1" lang="en-US" altLang="zh-CN" sz="2400" dirty="0">
                <a:solidFill>
                  <a:srgbClr val="FF0000"/>
                </a:solidFill>
              </a:rPr>
              <a:t>random noise </a:t>
            </a:r>
            <a:r>
              <a:rPr kumimoji="1" lang="zh-CN" altLang="en-US" sz="2400" dirty="0">
                <a:solidFill>
                  <a:srgbClr val="FF0000"/>
                </a:solidFill>
              </a:rPr>
              <a:t>提供的</a:t>
            </a:r>
            <a:r>
              <a:rPr kumimoji="1" lang="en-US" altLang="zh-CN" sz="2400" dirty="0">
                <a:solidFill>
                  <a:srgbClr val="FF0000"/>
                </a:solidFill>
              </a:rPr>
              <a:t>style</a:t>
            </a:r>
            <a:r>
              <a:rPr kumimoji="1" lang="zh-CN" altLang="en-US" sz="2400" dirty="0">
                <a:solidFill>
                  <a:srgbClr val="FF0000"/>
                </a:solidFill>
              </a:rPr>
              <a:t> 信息才能重构原图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4D3A4D-67DF-D044-B323-F01C52625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005" y="2490223"/>
            <a:ext cx="1244135" cy="875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771378-9630-1D4A-8298-414A9C633A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1" t="4867"/>
          <a:stretch/>
        </p:blipFill>
        <p:spPr>
          <a:xfrm>
            <a:off x="6096000" y="3573212"/>
            <a:ext cx="2404248" cy="8751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762DEA8-3516-874E-9CC5-EAC3ADF538EE}"/>
              </a:ext>
            </a:extLst>
          </p:cNvPr>
          <p:cNvSpPr txBox="1"/>
          <p:nvPr/>
        </p:nvSpPr>
        <p:spPr>
          <a:xfrm>
            <a:off x="8582168" y="2758502"/>
            <a:ext cx="360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/>
              <a:t>A</a:t>
            </a:r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9891D9-8B37-924A-9CFD-6B5307CB1753}"/>
              </a:ext>
            </a:extLst>
          </p:cNvPr>
          <p:cNvSpPr txBox="1"/>
          <p:nvPr/>
        </p:nvSpPr>
        <p:spPr>
          <a:xfrm>
            <a:off x="8582168" y="3841491"/>
            <a:ext cx="360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/>
              <a:t>B</a:t>
            </a:r>
            <a:endParaRPr kumimoji="1"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412A07-1503-324E-AFB5-3D1FDEF44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32" t="44775" r="21984" b="42864"/>
          <a:stretch/>
        </p:blipFill>
        <p:spPr>
          <a:xfrm>
            <a:off x="3380180" y="5832579"/>
            <a:ext cx="5292301" cy="3651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5F5A9D-FDDD-F143-A99F-AA565E2D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12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76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F1338-AD8B-3948-AE18-00146164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定性结果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0B66B3-DE89-6F4B-84B6-16DC8F52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2" y="1662491"/>
            <a:ext cx="7686327" cy="446637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681305-C631-E244-AAF2-EAFE6FD5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13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92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DF928-C38B-2940-A629-6B470AD9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定量结果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161992-3578-5A42-B214-FDE50307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4" y="1718069"/>
            <a:ext cx="9111343" cy="435522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C27C3B2-3024-8F4D-A661-2A64A443740A}"/>
              </a:ext>
            </a:extLst>
          </p:cNvPr>
          <p:cNvSpPr/>
          <p:nvPr/>
        </p:nvSpPr>
        <p:spPr>
          <a:xfrm>
            <a:off x="2231472" y="3228669"/>
            <a:ext cx="4219662" cy="209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F90458-9CCF-334E-86A9-4F1A84A1B680}"/>
              </a:ext>
            </a:extLst>
          </p:cNvPr>
          <p:cNvSpPr/>
          <p:nvPr/>
        </p:nvSpPr>
        <p:spPr>
          <a:xfrm>
            <a:off x="2231472" y="3629331"/>
            <a:ext cx="4219662" cy="422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AC13FD-12A0-8149-BA72-5A7B4AC7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14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437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B92B4-EADC-A84D-A94D-4526B6F4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MSGAN (cvpr19)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BC7F8D-4881-E142-A179-1565BFE1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94" y="2600854"/>
            <a:ext cx="6667657" cy="3689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197174-CC52-D94C-9B8C-A67F8722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024" y="4231242"/>
            <a:ext cx="3398042" cy="6472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13D206-11A4-B54C-9F5F-741BA53C5E70}"/>
              </a:ext>
            </a:extLst>
          </p:cNvPr>
          <p:cNvSpPr txBox="1"/>
          <p:nvPr/>
        </p:nvSpPr>
        <p:spPr>
          <a:xfrm>
            <a:off x="1495483" y="6504856"/>
            <a:ext cx="8905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Qi Mao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et al, Mode Seeking Generative Adversarial Networks for Diverse Image Synthesis. CPVR 19</a:t>
            </a:r>
            <a:endParaRPr kumimoji="1"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62FEA1-25F0-0449-ADDD-DFA94DB98976}"/>
              </a:ext>
            </a:extLst>
          </p:cNvPr>
          <p:cNvSpPr/>
          <p:nvPr/>
        </p:nvSpPr>
        <p:spPr>
          <a:xfrm>
            <a:off x="8789534" y="4078345"/>
            <a:ext cx="3223532" cy="852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68B852-97F2-B641-B3C4-F3083E6773B7}"/>
              </a:ext>
            </a:extLst>
          </p:cNvPr>
          <p:cNvSpPr txBox="1"/>
          <p:nvPr/>
        </p:nvSpPr>
        <p:spPr>
          <a:xfrm>
            <a:off x="907869" y="1370666"/>
            <a:ext cx="98780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不同</a:t>
            </a:r>
            <a:r>
              <a:rPr lang="en-US" altLang="zh-CN" sz="2400" dirty="0">
                <a:solidFill>
                  <a:srgbClr val="FF0000"/>
                </a:solidFill>
              </a:rPr>
              <a:t>z</a:t>
            </a:r>
            <a:r>
              <a:rPr lang="zh-CN" altLang="en-US" sz="2400" dirty="0">
                <a:solidFill>
                  <a:srgbClr val="FF0000"/>
                </a:solidFill>
              </a:rPr>
              <a:t>生成的图像应该尽可能不一致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而且由于两个</a:t>
            </a:r>
            <a:r>
              <a:rPr lang="en-US" altLang="zh-CN" sz="2400" dirty="0">
                <a:solidFill>
                  <a:srgbClr val="FF0000"/>
                </a:solidFill>
              </a:rPr>
              <a:t>latent code </a:t>
            </a:r>
            <a:r>
              <a:rPr lang="zh-CN" altLang="en-US" sz="2400" dirty="0">
                <a:solidFill>
                  <a:srgbClr val="FF0000"/>
                </a:solidFill>
              </a:rPr>
              <a:t>越近时，对应的两个图片越容易只对应一种模式。因此设计了一个</a:t>
            </a:r>
            <a:r>
              <a:rPr lang="en-US" altLang="zh-CN" sz="2400" dirty="0">
                <a:solidFill>
                  <a:srgbClr val="FF0000"/>
                </a:solidFill>
              </a:rPr>
              <a:t>z</a:t>
            </a:r>
            <a:r>
              <a:rPr lang="zh-CN" altLang="en-US" sz="2400" dirty="0">
                <a:solidFill>
                  <a:srgbClr val="FF0000"/>
                </a:solidFill>
              </a:rPr>
              <a:t>越近，生成图像应该越不相似的损失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F3DFEF-F19F-8E47-95DC-80EEA5D53A0F}"/>
              </a:ext>
            </a:extLst>
          </p:cNvPr>
          <p:cNvSpPr txBox="1"/>
          <p:nvPr/>
        </p:nvSpPr>
        <p:spPr>
          <a:xfrm>
            <a:off x="9152389" y="4253353"/>
            <a:ext cx="28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rgbClr val="FF0000"/>
                </a:solidFill>
              </a:rPr>
              <a:t>-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6C5656-D66D-1441-84A8-C14F04EE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15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03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946DD-D37E-C841-BDA8-E9403B6E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AB3497-F45A-7140-95AA-DB162EED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87" y="2324139"/>
            <a:ext cx="4147594" cy="3438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44525F-D5AE-4546-974E-FDC4C42FF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492" y="1580942"/>
            <a:ext cx="5625977" cy="49253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B73069-CFF1-C141-85B6-0724DAAF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16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41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55765-264B-C54C-948A-25F0DE8B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Divco</a:t>
            </a:r>
            <a:r>
              <a:rPr kumimoji="1" lang="en-US" altLang="zh-CN" dirty="0"/>
              <a:t> (CVPR 21)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89F306-51EB-FD48-90EC-AA9DEC37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3" y="2137503"/>
            <a:ext cx="7782476" cy="35163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16A6FF-6A76-4949-8941-DC0709C8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69" y="3145970"/>
            <a:ext cx="3636464" cy="20356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C4D922-E06D-5141-AF80-BF4AF998CF0C}"/>
              </a:ext>
            </a:extLst>
          </p:cNvPr>
          <p:cNvSpPr txBox="1"/>
          <p:nvPr/>
        </p:nvSpPr>
        <p:spPr>
          <a:xfrm>
            <a:off x="3380763" y="6185637"/>
            <a:ext cx="8548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/>
              <a:t>Rui Liu, et al. </a:t>
            </a:r>
            <a:r>
              <a:rPr kumimoji="1" lang="en-US" altLang="zh-CN" sz="1050" dirty="0" err="1"/>
              <a:t>DivCo</a:t>
            </a:r>
            <a:r>
              <a:rPr kumimoji="1" lang="en-US" altLang="zh-CN" sz="1050" dirty="0"/>
              <a:t>: Diverse Conditional Image Synthesis via Contrastive Generative Adversarial Network. CVPR 21</a:t>
            </a:r>
            <a:endParaRPr kumimoji="1" lang="zh-CN" altLang="en-US" sz="105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FEA54D-5F88-5B44-BB56-5B2F4FD4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17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750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30882-2277-0C48-9507-E1B44DA0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D0B3E3-8A0F-6B4F-964C-C652439C0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87" y="2364803"/>
            <a:ext cx="10273060" cy="37118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25B1E7-0C40-2844-840B-16E82F3141EC}"/>
              </a:ext>
            </a:extLst>
          </p:cNvPr>
          <p:cNvSpPr txBox="1"/>
          <p:nvPr/>
        </p:nvSpPr>
        <p:spPr>
          <a:xfrm>
            <a:off x="1009715" y="1770854"/>
            <a:ext cx="4376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</a:rPr>
              <a:t>Z</a:t>
            </a:r>
            <a:r>
              <a:rPr kumimoji="1" lang="zh-CN" altLang="en-US" sz="2400" dirty="0">
                <a:solidFill>
                  <a:srgbClr val="FF0000"/>
                </a:solidFill>
              </a:rPr>
              <a:t>越近，生成的图像应该越相似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4E1A9B6-393E-6C43-B406-8D2D5ED021F3}"/>
              </a:ext>
            </a:extLst>
          </p:cNvPr>
          <p:cNvSpPr/>
          <p:nvPr/>
        </p:nvSpPr>
        <p:spPr>
          <a:xfrm>
            <a:off x="7566870" y="1539157"/>
            <a:ext cx="914400" cy="91440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CB0A58-8B04-B24B-9276-4EEBACFB838A}"/>
              </a:ext>
            </a:extLst>
          </p:cNvPr>
          <p:cNvSpPr/>
          <p:nvPr/>
        </p:nvSpPr>
        <p:spPr>
          <a:xfrm>
            <a:off x="7566870" y="1539157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四角星 8">
            <a:extLst>
              <a:ext uri="{FF2B5EF4-FFF2-40B4-BE49-F238E27FC236}">
                <a16:creationId xmlns:a16="http://schemas.microsoft.com/office/drawing/2014/main" id="{BC304CDF-A67B-8B4F-8A67-830ECD08B705}"/>
              </a:ext>
            </a:extLst>
          </p:cNvPr>
          <p:cNvSpPr>
            <a:spLocks noChangeAspect="1"/>
          </p:cNvSpPr>
          <p:nvPr/>
        </p:nvSpPr>
        <p:spPr>
          <a:xfrm>
            <a:off x="7934070" y="1906357"/>
            <a:ext cx="180000" cy="180000"/>
          </a:xfrm>
          <a:prstGeom prst="star4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149004-358F-B048-A110-BED440BD835E}"/>
              </a:ext>
            </a:extLst>
          </p:cNvPr>
          <p:cNvSpPr txBox="1"/>
          <p:nvPr/>
        </p:nvSpPr>
        <p:spPr>
          <a:xfrm>
            <a:off x="8046958" y="1801632"/>
            <a:ext cx="65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chemeClr val="bg1"/>
                </a:solidFill>
              </a:rPr>
              <a:t>z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31EAA1-9C46-6841-8B07-7631351511EC}"/>
              </a:ext>
            </a:extLst>
          </p:cNvPr>
          <p:cNvSpPr txBox="1"/>
          <p:nvPr/>
        </p:nvSpPr>
        <p:spPr>
          <a:xfrm>
            <a:off x="7786899" y="1520825"/>
            <a:ext cx="65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chemeClr val="bg1"/>
                </a:solidFill>
              </a:rPr>
              <a:t>z</a:t>
            </a:r>
            <a:r>
              <a:rPr kumimoji="1" lang="en-US" altLang="zh-CN" sz="1600" baseline="30000" dirty="0">
                <a:solidFill>
                  <a:schemeClr val="bg1"/>
                </a:solidFill>
              </a:rPr>
              <a:t>+</a:t>
            </a:r>
            <a:endParaRPr kumimoji="1" lang="zh-CN" altLang="en-US" sz="1600" baseline="300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E6CBD2-5448-FF47-8187-42A3149D3D46}"/>
              </a:ext>
            </a:extLst>
          </p:cNvPr>
          <p:cNvSpPr txBox="1"/>
          <p:nvPr/>
        </p:nvSpPr>
        <p:spPr>
          <a:xfrm>
            <a:off x="8614537" y="1601577"/>
            <a:ext cx="654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/>
              <a:t>z</a:t>
            </a:r>
            <a:r>
              <a:rPr kumimoji="1" lang="en-US" altLang="zh-CN" sz="1600" baseline="30000" dirty="0"/>
              <a:t>-</a:t>
            </a:r>
            <a:endParaRPr kumimoji="1" lang="zh-CN" altLang="en-US" sz="1600" baseline="30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DED60C-45DA-0E44-9949-DD794E1C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18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229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FF95A-645D-1349-B6BC-A9E11081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524138-3A06-1F40-B38C-2EEE3B41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31" y="2047567"/>
            <a:ext cx="5104817" cy="36962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69033D-4AB4-0140-B6B4-FEA05D20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54" y="1698197"/>
            <a:ext cx="5030896" cy="496454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89226D-325C-7248-9F79-DF6CAF2B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19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58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038B1-D67F-9442-919F-25EB7DE4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Image-to-image translation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D21DFE-E3E2-8B47-8CC2-7B119486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4" y="2312782"/>
            <a:ext cx="11245587" cy="2251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C6F238-C8AE-9B4B-B5C5-30A6152DB7B1}"/>
              </a:ext>
            </a:extLst>
          </p:cNvPr>
          <p:cNvSpPr txBox="1"/>
          <p:nvPr/>
        </p:nvSpPr>
        <p:spPr>
          <a:xfrm>
            <a:off x="8237989" y="4681057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>
                <a:solidFill>
                  <a:srgbClr val="FF0000"/>
                </a:solidFill>
              </a:rPr>
              <a:t>Citation:14000+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F76AC6-4124-A941-AD94-72D4D38D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0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7EC43-B27C-AD47-A248-CF446AB2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6D2FA0-6644-1943-8E14-8D270B2CB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31" y="1704991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/>
              <a:t>cLR</a:t>
            </a:r>
            <a:r>
              <a:rPr kumimoji="1" lang="en-US" altLang="zh-CN" sz="2400" dirty="0"/>
              <a:t>-GAN </a:t>
            </a:r>
            <a:r>
              <a:rPr kumimoji="1" lang="zh-CN" altLang="en-US" sz="2400" dirty="0"/>
              <a:t>重构</a:t>
            </a:r>
            <a:r>
              <a:rPr kumimoji="1" lang="en-US" altLang="zh-CN" sz="2400" dirty="0"/>
              <a:t>z</a:t>
            </a:r>
            <a:r>
              <a:rPr kumimoji="1" lang="zh-CN" altLang="en-US" sz="2400" dirty="0"/>
              <a:t>时输入应该包括</a:t>
            </a:r>
            <a:r>
              <a:rPr kumimoji="1" lang="en-US" altLang="zh-CN" sz="2400" dirty="0"/>
              <a:t>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4507E-74B9-1B46-9001-C9150F1C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392" y="2816277"/>
            <a:ext cx="4467973" cy="2637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628038-4E8A-384F-899B-2DEBA829A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1" t="4866" r="48800" b="-3066"/>
          <a:stretch/>
        </p:blipFill>
        <p:spPr>
          <a:xfrm>
            <a:off x="1754402" y="2977339"/>
            <a:ext cx="1202124" cy="9033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3A8123-ABE2-4448-9802-E8F0ECA6E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491" y="3443104"/>
            <a:ext cx="1244135" cy="8751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A0ED1E-1FC6-8348-97E3-618239CC1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76" t="4109" r="-459" b="757"/>
          <a:stretch/>
        </p:blipFill>
        <p:spPr>
          <a:xfrm>
            <a:off x="1805711" y="3951533"/>
            <a:ext cx="1191846" cy="875111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8C49325-CE7A-384D-BCC3-D7A7DD39AFE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956526" y="3429000"/>
            <a:ext cx="1006965" cy="4516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68875A76-9B73-1546-89FF-AF0F7688E3E3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2997557" y="3880660"/>
            <a:ext cx="965934" cy="508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BC8F18D-F44C-7540-85A0-2A47D0A25CF2}"/>
              </a:ext>
            </a:extLst>
          </p:cNvPr>
          <p:cNvSpPr txBox="1"/>
          <p:nvPr/>
        </p:nvSpPr>
        <p:spPr>
          <a:xfrm>
            <a:off x="3284136" y="3075668"/>
            <a:ext cx="48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/>
              <a:t>z1</a:t>
            </a:r>
            <a:endParaRPr kumimoji="1"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D53E7B-D835-464A-B0B1-C5FFD38A5D9A}"/>
              </a:ext>
            </a:extLst>
          </p:cNvPr>
          <p:cNvSpPr txBox="1"/>
          <p:nvPr/>
        </p:nvSpPr>
        <p:spPr>
          <a:xfrm>
            <a:off x="3303436" y="4148939"/>
            <a:ext cx="48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/>
              <a:t>z2</a:t>
            </a:r>
            <a:endParaRPr kumimoji="1" lang="zh-CN" altLang="en-US" sz="1600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41E1E6E-164E-3B4C-A692-19E6C22D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20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906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5B69B-7E3C-AD4C-B1B4-D5C19F61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324C2-55C6-3745-8D16-E1A86D31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多样性和质量应该不是一个正比例关系，为什么多样性增加往往带来图片的质量的提升？</a:t>
            </a:r>
            <a:endParaRPr kumimoji="1" lang="en-US" altLang="zh-CN" dirty="0"/>
          </a:p>
          <a:p>
            <a:r>
              <a:rPr kumimoji="1" lang="en-US" altLang="zh-CN" dirty="0"/>
              <a:t>Z</a:t>
            </a:r>
            <a:r>
              <a:rPr kumimoji="1" lang="zh-CN" altLang="en-US" dirty="0"/>
              <a:t>的距离越小，应该越相似还是越不相似？</a:t>
            </a:r>
            <a:endParaRPr kumimoji="1" lang="en-US" altLang="zh-CN" dirty="0"/>
          </a:p>
          <a:p>
            <a:r>
              <a:rPr kumimoji="1" lang="en-US" altLang="zh-CN" dirty="0"/>
              <a:t>Z</a:t>
            </a:r>
            <a:r>
              <a:rPr kumimoji="1" lang="zh-CN" altLang="en-US" dirty="0"/>
              <a:t>的距离越大，应该越相似还是越不相似？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5ED59B-5C12-6542-962F-BEE9C063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21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86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169C8-0F64-6643-9D58-483E6AF1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Image-to-image </a:t>
            </a:r>
            <a:r>
              <a:rPr kumimoji="1" lang="zh-CN" altLang="en-US" dirty="0"/>
              <a:t>具有很多应用场景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353037-A445-D148-B820-0251C2DA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07" y="2116881"/>
            <a:ext cx="9231385" cy="42243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3A04B7-4DC5-4949-9250-F2F065B5DAD7}"/>
              </a:ext>
            </a:extLst>
          </p:cNvPr>
          <p:cNvSpPr txBox="1"/>
          <p:nvPr/>
        </p:nvSpPr>
        <p:spPr>
          <a:xfrm>
            <a:off x="897622" y="1520825"/>
            <a:ext cx="981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将之前的多种图像翻译任务统一到了一个 </a:t>
            </a:r>
            <a:r>
              <a:rPr kumimoji="1" lang="en-US" altLang="zh-CN" sz="2400" dirty="0"/>
              <a:t>Image-to-image </a:t>
            </a:r>
            <a:r>
              <a:rPr kumimoji="1" lang="zh-CN" altLang="en-US" sz="2400" dirty="0"/>
              <a:t>的框架下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9A2DFA-6D7F-1745-89DC-B5A40263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3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4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C9320-AE94-E440-8202-4E0AAE0C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框架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8306D8-D4F2-B243-8525-71EA3806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458" y="2377474"/>
            <a:ext cx="6601746" cy="37734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7F30FF-E687-3E4F-9ACF-026E83BD1339}"/>
              </a:ext>
            </a:extLst>
          </p:cNvPr>
          <p:cNvSpPr txBox="1"/>
          <p:nvPr/>
        </p:nvSpPr>
        <p:spPr>
          <a:xfrm>
            <a:off x="897622" y="1520825"/>
            <a:ext cx="899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提出了 </a:t>
            </a:r>
            <a:r>
              <a:rPr kumimoji="1" lang="en-US" altLang="zh-CN" sz="2400" dirty="0"/>
              <a:t>conditional GAN loss </a:t>
            </a:r>
            <a:r>
              <a:rPr kumimoji="1" lang="zh-CN" altLang="en-US" sz="2400" dirty="0"/>
              <a:t>来监督图像生成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74F9FF-675D-4840-BB7E-55C7D1B7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4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87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2C13A-EB1C-9347-A49A-B3161ECC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D18E8-D305-3545-8D5C-3BBE94A83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03297"/>
            <a:ext cx="7772400" cy="3302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5F77A1-3D76-8246-84D2-19B6553F0B7D}"/>
              </a:ext>
            </a:extLst>
          </p:cNvPr>
          <p:cNvSpPr txBox="1"/>
          <p:nvPr/>
        </p:nvSpPr>
        <p:spPr>
          <a:xfrm>
            <a:off x="939567" y="1576394"/>
            <a:ext cx="7155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/>
              <a:t>GAN-based 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loss</a:t>
            </a:r>
            <a:r>
              <a:rPr kumimoji="1" lang="zh-CN" altLang="en-US" sz="2400" dirty="0"/>
              <a:t>极大地提升了图像生成的质量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1FE99D-DC35-AD4D-9207-C872B71D1313}"/>
              </a:ext>
            </a:extLst>
          </p:cNvPr>
          <p:cNvSpPr/>
          <p:nvPr/>
        </p:nvSpPr>
        <p:spPr>
          <a:xfrm>
            <a:off x="2835479" y="3162650"/>
            <a:ext cx="6501468" cy="266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0EA215-C5DA-9F4D-8A0B-3E146291139C}"/>
              </a:ext>
            </a:extLst>
          </p:cNvPr>
          <p:cNvSpPr/>
          <p:nvPr/>
        </p:nvSpPr>
        <p:spPr>
          <a:xfrm>
            <a:off x="2835479" y="4217623"/>
            <a:ext cx="6501468" cy="266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7DC223-9FFE-394F-B2BB-971BCCF4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5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951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F57BE-54E8-9B48-BF49-77179816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但是</a:t>
            </a:r>
            <a:r>
              <a:rPr kumimoji="1" lang="en-US" altLang="zh-CN" dirty="0"/>
              <a:t>I2I</a:t>
            </a:r>
            <a:r>
              <a:rPr kumimoji="1" lang="zh-CN" altLang="en-US" dirty="0"/>
              <a:t>往往不应该是一对一的映射关系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2E34BD-C196-E945-8FCD-4737587E4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8" b="24986"/>
          <a:stretch/>
        </p:blipFill>
        <p:spPr>
          <a:xfrm>
            <a:off x="443572" y="1881875"/>
            <a:ext cx="11098903" cy="36145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EA9394-AB0A-DE44-8B45-99F7DB1D4DE1}"/>
              </a:ext>
            </a:extLst>
          </p:cNvPr>
          <p:cNvSpPr txBox="1"/>
          <p:nvPr/>
        </p:nvSpPr>
        <p:spPr>
          <a:xfrm>
            <a:off x="1068510" y="1651042"/>
            <a:ext cx="868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/>
              <a:t>夜晚图像可以对应多种白天的图像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F1B290-8D5A-B044-B1C3-D5ABD715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6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22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84073-BBCA-9642-A1EA-63BD6081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引入随机因子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758FBE-15EB-0C48-B3B7-26324C069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59" y="2719564"/>
            <a:ext cx="4213425" cy="2352232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FC9CD1D4-1B49-A143-A0ED-7514A562720E}"/>
              </a:ext>
            </a:extLst>
          </p:cNvPr>
          <p:cNvSpPr/>
          <p:nvPr/>
        </p:nvSpPr>
        <p:spPr>
          <a:xfrm>
            <a:off x="5637823" y="3332569"/>
            <a:ext cx="500542" cy="112622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12554D-D0E0-9343-9088-1A05826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616" y="2778027"/>
            <a:ext cx="3979916" cy="22937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62F4BFD-6E33-CF47-80FF-D28AA288A8CD}"/>
              </a:ext>
            </a:extLst>
          </p:cNvPr>
          <p:cNvSpPr/>
          <p:nvPr/>
        </p:nvSpPr>
        <p:spPr>
          <a:xfrm>
            <a:off x="6725594" y="3619958"/>
            <a:ext cx="1107347" cy="446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749587-1296-5441-9603-D9F23EF98A56}"/>
              </a:ext>
            </a:extLst>
          </p:cNvPr>
          <p:cNvSpPr txBox="1"/>
          <p:nvPr/>
        </p:nvSpPr>
        <p:spPr>
          <a:xfrm>
            <a:off x="951279" y="1755228"/>
            <a:ext cx="868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/>
              <a:t>给输入图像 </a:t>
            </a:r>
            <a:r>
              <a:rPr kumimoji="1" lang="en-US" altLang="zh-CN" sz="2400" dirty="0" err="1"/>
              <a:t>concat</a:t>
            </a:r>
            <a:r>
              <a:rPr kumimoji="1" lang="zh-CN" altLang="en-US" sz="2400" dirty="0"/>
              <a:t> 随机噪声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78DB66-07C3-FF47-91E7-C6FD3BD2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7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15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9295A-9A2E-6742-B19F-2F354309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Naïve </a:t>
            </a:r>
            <a:r>
              <a:rPr kumimoji="1" lang="zh-CN" altLang="en-US" dirty="0"/>
              <a:t>的引入随机因子不能显著改善多样性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68B2F5-EFF1-3E44-AE71-FF856E65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31" y="1609794"/>
            <a:ext cx="10227907" cy="47406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EB756E-952C-4147-AB0D-A054307ECB17}"/>
              </a:ext>
            </a:extLst>
          </p:cNvPr>
          <p:cNvSpPr/>
          <p:nvPr/>
        </p:nvSpPr>
        <p:spPr>
          <a:xfrm>
            <a:off x="2525086" y="1753299"/>
            <a:ext cx="4127384" cy="13170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EE95FD-6891-D64F-B87F-C70516E406F2}"/>
              </a:ext>
            </a:extLst>
          </p:cNvPr>
          <p:cNvSpPr txBox="1"/>
          <p:nvPr/>
        </p:nvSpPr>
        <p:spPr>
          <a:xfrm>
            <a:off x="3221345" y="1175716"/>
            <a:ext cx="333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3200" b="1" dirty="0">
                <a:solidFill>
                  <a:srgbClr val="FF0000"/>
                </a:solidFill>
              </a:rPr>
              <a:t>Model collapse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3E1DCC-5B3D-D34A-B186-60E61E81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8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87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24249-502D-FB4E-AE92-CB654643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3BB01-5B86-F542-91D0-3F5633E3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GAN </a:t>
            </a:r>
            <a:r>
              <a:rPr kumimoji="1" lang="zh-CN" altLang="en-US" sz="2400" dirty="0"/>
              <a:t>存在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collapse</a:t>
            </a:r>
            <a:r>
              <a:rPr kumimoji="1" lang="zh-CN" altLang="en-US" sz="2400" dirty="0"/>
              <a:t>： 生成器的目标是其生成图像被判别器认为是真实的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因此生成的图像会尽可能远离判别器的分界面，导致不同噪声生成的图像都倾向与相同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E73CB07-EDAC-B942-8BBD-E9DFD48C1DC8}"/>
              </a:ext>
            </a:extLst>
          </p:cNvPr>
          <p:cNvCxnSpPr/>
          <p:nvPr/>
        </p:nvCxnSpPr>
        <p:spPr>
          <a:xfrm flipH="1">
            <a:off x="3810013" y="3321708"/>
            <a:ext cx="2946052" cy="2854518"/>
          </a:xfrm>
          <a:prstGeom prst="line">
            <a:avLst/>
          </a:prstGeom>
          <a:ln w="1905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8E6797B-1FE5-CA4B-8E27-65923B3B4D3E}"/>
              </a:ext>
            </a:extLst>
          </p:cNvPr>
          <p:cNvSpPr txBox="1"/>
          <p:nvPr/>
        </p:nvSpPr>
        <p:spPr>
          <a:xfrm>
            <a:off x="3934545" y="3614643"/>
            <a:ext cx="1820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/>
              <a:t>Fake image</a:t>
            </a:r>
            <a:endParaRPr kumimoji="1"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DBA99E-A095-924E-80F2-DFF55B712B6E}"/>
              </a:ext>
            </a:extLst>
          </p:cNvPr>
          <p:cNvSpPr txBox="1"/>
          <p:nvPr/>
        </p:nvSpPr>
        <p:spPr>
          <a:xfrm>
            <a:off x="5512155" y="5555798"/>
            <a:ext cx="1820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/>
              <a:t>Real image</a:t>
            </a:r>
            <a:endParaRPr kumimoji="1" lang="zh-CN" altLang="en-US" sz="1600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2FEC1395-B858-4C49-9B1B-A2BBDFB0C18F}"/>
              </a:ext>
            </a:extLst>
          </p:cNvPr>
          <p:cNvSpPr/>
          <p:nvPr/>
        </p:nvSpPr>
        <p:spPr>
          <a:xfrm rot="2630784">
            <a:off x="5529786" y="4650301"/>
            <a:ext cx="894172" cy="355481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0FD0B1-1082-764D-AA67-8DAB43BA2ED9}"/>
              </a:ext>
            </a:extLst>
          </p:cNvPr>
          <p:cNvSpPr txBox="1"/>
          <p:nvPr/>
        </p:nvSpPr>
        <p:spPr>
          <a:xfrm>
            <a:off x="6110755" y="4952527"/>
            <a:ext cx="2182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FF0000"/>
                </a:solidFill>
              </a:rPr>
              <a:t>尽可能被</a:t>
            </a:r>
            <a:r>
              <a:rPr kumimoji="1" lang="en-US" altLang="zh-CN" sz="1600" dirty="0">
                <a:solidFill>
                  <a:srgbClr val="FF0000"/>
                </a:solidFill>
              </a:rPr>
              <a:t>D</a:t>
            </a:r>
            <a:r>
              <a:rPr kumimoji="1" lang="zh-CN" altLang="en-US" sz="1600" dirty="0">
                <a:solidFill>
                  <a:srgbClr val="FF0000"/>
                </a:solidFill>
              </a:rPr>
              <a:t>判断为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rgbClr val="FF0000"/>
                </a:solidFill>
              </a:rPr>
              <a:t>真实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A6F01E5-31F3-024B-B92E-C1F6F5900B3D}"/>
              </a:ext>
            </a:extLst>
          </p:cNvPr>
          <p:cNvSpPr txBox="1"/>
          <p:nvPr/>
        </p:nvSpPr>
        <p:spPr>
          <a:xfrm>
            <a:off x="6756065" y="3078328"/>
            <a:ext cx="2253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600" dirty="0"/>
              <a:t>分界面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与条件相关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A0B16B-C1E2-3248-BCB7-9A1B7F9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39F3F-B334-F74D-B07B-F117AC7D5759}" type="slidenum">
              <a:rPr kumimoji="1" lang="zh-CN" altLang="en-US" smtClean="0"/>
              <a:t>9</a:t>
            </a:fld>
            <a:r>
              <a:rPr kumimoji="1" lang="en-US" altLang="zh-CN"/>
              <a:t>/21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849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82941</TotalTime>
  <Words>478</Words>
  <Application>Microsoft Macintosh PowerPoint</Application>
  <PresentationFormat>宽屏</PresentationFormat>
  <Paragraphs>79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Arial</vt:lpstr>
      <vt:lpstr>Cambria Math</vt:lpstr>
      <vt:lpstr>Candara</vt:lpstr>
      <vt:lpstr>Office 主题​​</vt:lpstr>
      <vt:lpstr>Conditional GAN for diverse image generation (Image2image translation)</vt:lpstr>
      <vt:lpstr>Image-to-image translation</vt:lpstr>
      <vt:lpstr>Image-to-image 具有很多应用场景</vt:lpstr>
      <vt:lpstr>框架</vt:lpstr>
      <vt:lpstr>结果</vt:lpstr>
      <vt:lpstr>但是I2I往往不应该是一对一的映射关系</vt:lpstr>
      <vt:lpstr>引入随机因子</vt:lpstr>
      <vt:lpstr>Naïve 的引入随机因子不能显著改善多样性</vt:lpstr>
      <vt:lpstr>原因</vt:lpstr>
      <vt:lpstr>Main idea</vt:lpstr>
      <vt:lpstr>BicycleGAN: cLR-GAN (z → B ̂ → z ̂)</vt:lpstr>
      <vt:lpstr>BicycleGAN(NIPS17): cVAE-GAN(B→ z → B ̂)</vt:lpstr>
      <vt:lpstr>定性结果</vt:lpstr>
      <vt:lpstr>定量结果</vt:lpstr>
      <vt:lpstr>MSGAN (cvpr19)</vt:lpstr>
      <vt:lpstr>结果</vt:lpstr>
      <vt:lpstr>Divco (CVPR 21)</vt:lpstr>
      <vt:lpstr>方法</vt:lpstr>
      <vt:lpstr>结果</vt:lpstr>
      <vt:lpstr>讨论</vt:lpstr>
      <vt:lpstr>讨论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on Image Caption</dc:title>
  <dc:creator>Microsoft Office User</dc:creator>
  <cp:lastModifiedBy>Chen Zhuowei</cp:lastModifiedBy>
  <cp:revision>1433</cp:revision>
  <dcterms:created xsi:type="dcterms:W3CDTF">2020-07-30T07:47:27Z</dcterms:created>
  <dcterms:modified xsi:type="dcterms:W3CDTF">2022-07-22T11:08:45Z</dcterms:modified>
</cp:coreProperties>
</file>